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8" r:id="rId3"/>
    <p:sldId id="257" r:id="rId4"/>
    <p:sldId id="259" r:id="rId5"/>
    <p:sldId id="260" r:id="rId6"/>
    <p:sldId id="263" r:id="rId7"/>
    <p:sldId id="261" r:id="rId8"/>
    <p:sldId id="262" r:id="rId9"/>
    <p:sldId id="264" r:id="rId10"/>
    <p:sldId id="265" r:id="rId11"/>
    <p:sldId id="266" r:id="rId12"/>
    <p:sldId id="267" r:id="rId13"/>
    <p:sldId id="268" r:id="rId14"/>
    <p:sldId id="270" r:id="rId15"/>
    <p:sldId id="269" r:id="rId16"/>
    <p:sldId id="272" r:id="rId17"/>
    <p:sldId id="271"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545"/>
    <p:restoredTop sz="86095"/>
  </p:normalViewPr>
  <p:slideViewPr>
    <p:cSldViewPr snapToGrid="0" snapToObjects="1">
      <p:cViewPr varScale="1">
        <p:scale>
          <a:sx n="58" d="100"/>
          <a:sy n="58" d="100"/>
        </p:scale>
        <p:origin x="232" y="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70F133-B74A-D041-845E-425537240038}" type="datetimeFigureOut">
              <a:rPr lang="en-US" smtClean="0"/>
              <a:t>10/14/15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BAE458-C8D0-E345-8261-AA9899B9D61A}" type="slidenum">
              <a:rPr lang="en-US" smtClean="0"/>
              <a:t>‹#›</a:t>
            </a:fld>
            <a:endParaRPr lang="en-US"/>
          </a:p>
        </p:txBody>
      </p:sp>
    </p:spTree>
    <p:extLst>
      <p:ext uri="{BB962C8B-B14F-4D97-AF65-F5344CB8AC3E}">
        <p14:creationId xmlns:p14="http://schemas.microsoft.com/office/powerpoint/2010/main" val="114390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the role of related literature?</a:t>
            </a:r>
            <a:endParaRPr lang="en-US" dirty="0"/>
          </a:p>
        </p:txBody>
      </p:sp>
      <p:sp>
        <p:nvSpPr>
          <p:cNvPr id="4" name="Slide Number Placeholder 3"/>
          <p:cNvSpPr>
            <a:spLocks noGrp="1"/>
          </p:cNvSpPr>
          <p:nvPr>
            <p:ph type="sldNum" sz="quarter" idx="10"/>
          </p:nvPr>
        </p:nvSpPr>
        <p:spPr/>
        <p:txBody>
          <a:bodyPr/>
          <a:lstStyle/>
          <a:p>
            <a:fld id="{05BAE458-C8D0-E345-8261-AA9899B9D61A}" type="slidenum">
              <a:rPr lang="en-US" smtClean="0"/>
              <a:t>1</a:t>
            </a:fld>
            <a:endParaRPr lang="en-US"/>
          </a:p>
        </p:txBody>
      </p:sp>
    </p:spTree>
    <p:extLst>
      <p:ext uri="{BB962C8B-B14F-4D97-AF65-F5344CB8AC3E}">
        <p14:creationId xmlns:p14="http://schemas.microsoft.com/office/powerpoint/2010/main" val="13142476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l">
              <a:defRPr sz="6000">
                <a:latin typeface="Helvetica Neue" charset="0"/>
                <a:ea typeface="Helvetica Neue" charset="0"/>
                <a:cs typeface="Helvetica Neue" charset="0"/>
              </a:defRPr>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l">
              <a:buNone/>
              <a:defRPr sz="2400">
                <a:latin typeface="Helvetica Neue" charset="0"/>
                <a:ea typeface="Helvetica Neue" charset="0"/>
                <a:cs typeface="Helvetica Neue"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lgn="l">
              <a:defRPr>
                <a:latin typeface="Helvetica Neue" charset="0"/>
                <a:ea typeface="Helvetica Neue" charset="0"/>
                <a:cs typeface="Helvetica Neue" charset="0"/>
              </a:defRPr>
            </a:lvl1pPr>
          </a:lstStyle>
          <a:p>
            <a:fld id="{8103B977-B952-4A43-9508-C79671EF673F}" type="datetimeFigureOut">
              <a:rPr lang="en-US" smtClean="0"/>
              <a:pPr/>
              <a:t>10/14/15</a:t>
            </a:fld>
            <a:endParaRPr lang="en-US"/>
          </a:p>
        </p:txBody>
      </p:sp>
      <p:sp>
        <p:nvSpPr>
          <p:cNvPr id="5" name="Footer Placeholder 4"/>
          <p:cNvSpPr>
            <a:spLocks noGrp="1"/>
          </p:cNvSpPr>
          <p:nvPr>
            <p:ph type="ftr" sz="quarter" idx="11"/>
          </p:nvPr>
        </p:nvSpPr>
        <p:spPr/>
        <p:txBody>
          <a:bodyPr/>
          <a:lstStyle>
            <a:lvl1pPr algn="l">
              <a:defRPr>
                <a:latin typeface="Helvetica Neue" charset="0"/>
                <a:ea typeface="Helvetica Neue" charset="0"/>
                <a:cs typeface="Helvetica Neue" charset="0"/>
              </a:defRPr>
            </a:lvl1pPr>
          </a:lstStyle>
          <a:p>
            <a:endParaRPr lang="en-US"/>
          </a:p>
        </p:txBody>
      </p:sp>
      <p:sp>
        <p:nvSpPr>
          <p:cNvPr id="6" name="Slide Number Placeholder 5"/>
          <p:cNvSpPr>
            <a:spLocks noGrp="1"/>
          </p:cNvSpPr>
          <p:nvPr>
            <p:ph type="sldNum" sz="quarter" idx="12"/>
          </p:nvPr>
        </p:nvSpPr>
        <p:spPr/>
        <p:txBody>
          <a:bodyPr/>
          <a:lstStyle>
            <a:lvl1pPr algn="l">
              <a:defRPr>
                <a:latin typeface="Helvetica Neue" charset="0"/>
                <a:ea typeface="Helvetica Neue" charset="0"/>
                <a:cs typeface="Helvetica Neue" charset="0"/>
              </a:defRPr>
            </a:lvl1pPr>
          </a:lstStyle>
          <a:p>
            <a:fld id="{DE19618E-5349-4F4B-9E94-50080A567CA9}" type="slidenum">
              <a:rPr lang="en-US" smtClean="0"/>
              <a:pPr/>
              <a:t>‹#›</a:t>
            </a:fld>
            <a:endParaRPr lang="en-US"/>
          </a:p>
        </p:txBody>
      </p:sp>
    </p:spTree>
    <p:extLst>
      <p:ext uri="{BB962C8B-B14F-4D97-AF65-F5344CB8AC3E}">
        <p14:creationId xmlns:p14="http://schemas.microsoft.com/office/powerpoint/2010/main" val="17648842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103B977-B952-4A43-9508-C79671EF673F}" type="datetimeFigureOut">
              <a:rPr lang="en-US" smtClean="0"/>
              <a:t>10/14/15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993664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103B977-B952-4A43-9508-C79671EF673F}" type="datetimeFigureOut">
              <a:rPr lang="en-US" smtClean="0"/>
              <a:t>10/14/15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1680143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103B977-B952-4A43-9508-C79671EF673F}" type="datetimeFigureOut">
              <a:rPr lang="en-US" smtClean="0"/>
              <a:t>10/14/15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98265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103B977-B952-4A43-9508-C79671EF673F}" type="datetimeFigureOut">
              <a:rPr lang="en-US" smtClean="0"/>
              <a:t>10/14/15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140628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103B977-B952-4A43-9508-C79671EF673F}" type="datetimeFigureOut">
              <a:rPr lang="en-US" smtClean="0"/>
              <a:t>10/14/15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1306061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103B977-B952-4A43-9508-C79671EF673F}" type="datetimeFigureOut">
              <a:rPr lang="en-US" smtClean="0"/>
              <a:t>10/14/15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1548047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103B977-B952-4A43-9508-C79671EF673F}" type="datetimeFigureOut">
              <a:rPr lang="en-US" smtClean="0"/>
              <a:t>10/14/15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1272772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03B977-B952-4A43-9508-C79671EF673F}" type="datetimeFigureOut">
              <a:rPr lang="en-US" smtClean="0"/>
              <a:t>10/14/15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4056737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103B977-B952-4A43-9508-C79671EF673F}" type="datetimeFigureOut">
              <a:rPr lang="en-US" smtClean="0"/>
              <a:t>10/14/15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2045284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103B977-B952-4A43-9508-C79671EF673F}" type="datetimeFigureOut">
              <a:rPr lang="en-US" smtClean="0"/>
              <a:t>10/14/15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19618E-5349-4F4B-9E94-50080A567CA9}" type="slidenum">
              <a:rPr lang="en-US" smtClean="0"/>
              <a:t>‹#›</a:t>
            </a:fld>
            <a:endParaRPr lang="en-US"/>
          </a:p>
        </p:txBody>
      </p:sp>
    </p:spTree>
    <p:extLst>
      <p:ext uri="{BB962C8B-B14F-4D97-AF65-F5344CB8AC3E}">
        <p14:creationId xmlns:p14="http://schemas.microsoft.com/office/powerpoint/2010/main" val="32639179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marL="0" indent="0" algn="l">
              <a:buFont typeface="Arial" charset="0"/>
              <a:buNone/>
              <a:defRPr sz="1200">
                <a:solidFill>
                  <a:schemeClr val="tx1">
                    <a:tint val="75000"/>
                  </a:schemeClr>
                </a:solidFill>
                <a:latin typeface="Helvetica Neue" charset="0"/>
                <a:ea typeface="Helvetica Neue" charset="0"/>
                <a:cs typeface="Helvetica Neue" charset="0"/>
              </a:defRPr>
            </a:lvl1pPr>
          </a:lstStyle>
          <a:p>
            <a:fld id="{8103B977-B952-4A43-9508-C79671EF673F}" type="datetimeFigureOut">
              <a:rPr lang="en-US" smtClean="0"/>
              <a:pPr/>
              <a:t>10/14/15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marL="0" indent="0" algn="l">
              <a:buFont typeface="Arial" charset="0"/>
              <a:buNone/>
              <a:defRPr sz="1200">
                <a:solidFill>
                  <a:schemeClr val="tx1">
                    <a:tint val="75000"/>
                  </a:schemeClr>
                </a:solidFill>
                <a:latin typeface="Helvetica Neue" charset="0"/>
                <a:ea typeface="Helvetica Neue" charset="0"/>
                <a:cs typeface="Helvetica Neue"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marL="0" indent="0" algn="l">
              <a:buFont typeface="Arial" charset="0"/>
              <a:buNone/>
              <a:defRPr sz="1200">
                <a:solidFill>
                  <a:schemeClr val="tx1">
                    <a:tint val="75000"/>
                  </a:schemeClr>
                </a:solidFill>
                <a:latin typeface="Helvetica Neue" charset="0"/>
                <a:ea typeface="Helvetica Neue" charset="0"/>
                <a:cs typeface="Helvetica Neue" charset="0"/>
              </a:defRPr>
            </a:lvl1pPr>
          </a:lstStyle>
          <a:p>
            <a:fld id="{DE19618E-5349-4F4B-9E94-50080A567CA9}" type="slidenum">
              <a:rPr lang="en-US" smtClean="0"/>
              <a:pPr/>
              <a:t>‹#›</a:t>
            </a:fld>
            <a:endParaRPr lang="en-US"/>
          </a:p>
        </p:txBody>
      </p:sp>
    </p:spTree>
    <p:extLst>
      <p:ext uri="{BB962C8B-B14F-4D97-AF65-F5344CB8AC3E}">
        <p14:creationId xmlns:p14="http://schemas.microsoft.com/office/powerpoint/2010/main" val="4492276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indent="0" algn="l" defTabSz="914400" rtl="0" eaLnBrk="1" latinLnBrk="0" hangingPunct="1">
        <a:lnSpc>
          <a:spcPct val="90000"/>
        </a:lnSpc>
        <a:spcBef>
          <a:spcPct val="0"/>
        </a:spcBef>
        <a:buFont typeface="Arial" charset="0"/>
        <a:buNone/>
        <a:defRPr sz="4400" kern="1200">
          <a:solidFill>
            <a:schemeClr val="tx1"/>
          </a:solidFill>
          <a:latin typeface="Helvetica Neue" charset="0"/>
          <a:ea typeface="Helvetica Neue" charset="0"/>
          <a:cs typeface="Helvetica Neue" charset="0"/>
        </a:defRPr>
      </a:lvl1pPr>
    </p:titleStyle>
    <p:bodyStyle>
      <a:lvl1pPr marL="0" indent="0" algn="l" defTabSz="914400" rtl="0" eaLnBrk="1" latinLnBrk="0" hangingPunct="1">
        <a:lnSpc>
          <a:spcPct val="90000"/>
        </a:lnSpc>
        <a:spcBef>
          <a:spcPts val="1000"/>
        </a:spcBef>
        <a:buFont typeface="Arial"/>
        <a:buNone/>
        <a:defRPr sz="2800" kern="1200">
          <a:solidFill>
            <a:schemeClr val="tx1"/>
          </a:solidFill>
          <a:latin typeface="Helvetica Neue" charset="0"/>
          <a:ea typeface="Helvetica Neue" charset="0"/>
          <a:cs typeface="Helvetica Neue" charset="0"/>
        </a:defRPr>
      </a:lvl1pPr>
      <a:lvl2pPr marL="457200" indent="0" algn="l" defTabSz="914400" rtl="0" eaLnBrk="1" latinLnBrk="0" hangingPunct="1">
        <a:lnSpc>
          <a:spcPct val="90000"/>
        </a:lnSpc>
        <a:spcBef>
          <a:spcPts val="500"/>
        </a:spcBef>
        <a:buFont typeface="Arial"/>
        <a:buNone/>
        <a:defRPr sz="2400" kern="1200">
          <a:solidFill>
            <a:schemeClr val="tx1"/>
          </a:solidFill>
          <a:latin typeface="Helvetica Neue" charset="0"/>
          <a:ea typeface="Helvetica Neue" charset="0"/>
          <a:cs typeface="Helvetica Neue" charset="0"/>
        </a:defRPr>
      </a:lvl2pPr>
      <a:lvl3pPr marL="914400" indent="0" algn="l" defTabSz="914400" rtl="0" eaLnBrk="1" latinLnBrk="0" hangingPunct="1">
        <a:lnSpc>
          <a:spcPct val="90000"/>
        </a:lnSpc>
        <a:spcBef>
          <a:spcPts val="500"/>
        </a:spcBef>
        <a:buFont typeface="Arial"/>
        <a:buNone/>
        <a:defRPr sz="2000" kern="1200">
          <a:solidFill>
            <a:schemeClr val="tx1"/>
          </a:solidFill>
          <a:latin typeface="Helvetica Neue" charset="0"/>
          <a:ea typeface="Helvetica Neue" charset="0"/>
          <a:cs typeface="Helvetica Neue" charset="0"/>
        </a:defRPr>
      </a:lvl3pPr>
      <a:lvl4pPr marL="1371600" indent="0" algn="l" defTabSz="914400" rtl="0" eaLnBrk="1" latinLnBrk="0" hangingPunct="1">
        <a:lnSpc>
          <a:spcPct val="90000"/>
        </a:lnSpc>
        <a:spcBef>
          <a:spcPts val="500"/>
        </a:spcBef>
        <a:buFont typeface="Arial"/>
        <a:buNone/>
        <a:defRPr sz="1800" kern="1200">
          <a:solidFill>
            <a:schemeClr val="tx1"/>
          </a:solidFill>
          <a:latin typeface="Helvetica Neue" charset="0"/>
          <a:ea typeface="Helvetica Neue" charset="0"/>
          <a:cs typeface="Helvetica Neue" charset="0"/>
        </a:defRPr>
      </a:lvl4pPr>
      <a:lvl5pPr marL="1828800" indent="0" algn="l" defTabSz="914400" rtl="0" eaLnBrk="1" latinLnBrk="0" hangingPunct="1">
        <a:lnSpc>
          <a:spcPct val="90000"/>
        </a:lnSpc>
        <a:spcBef>
          <a:spcPts val="500"/>
        </a:spcBef>
        <a:buFont typeface="Arial"/>
        <a:buNone/>
        <a:defRPr sz="1800" kern="1200">
          <a:solidFill>
            <a:schemeClr val="tx1"/>
          </a:solidFill>
          <a:latin typeface="Helvetica Neue" charset="0"/>
          <a:ea typeface="Helvetica Neue" charset="0"/>
          <a:cs typeface="Helvetica Neue"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Related Work</a:t>
            </a:r>
            <a:endParaRPr lang="en-US" dirty="0"/>
          </a:p>
        </p:txBody>
      </p:sp>
      <p:sp>
        <p:nvSpPr>
          <p:cNvPr id="3" name="Subtitle 2"/>
          <p:cNvSpPr>
            <a:spLocks noGrp="1"/>
          </p:cNvSpPr>
          <p:nvPr>
            <p:ph type="subTitle" idx="1"/>
          </p:nvPr>
        </p:nvSpPr>
        <p:spPr/>
        <p:txBody>
          <a:bodyPr/>
          <a:lstStyle/>
          <a:p>
            <a:r>
              <a:rPr lang="en-US" dirty="0" smtClean="0"/>
              <a:t>CPSC 502/503 – Tony Tang</a:t>
            </a:r>
            <a:endParaRPr lang="en-US" dirty="0"/>
          </a:p>
        </p:txBody>
      </p:sp>
    </p:spTree>
    <p:extLst>
      <p:ext uri="{BB962C8B-B14F-4D97-AF65-F5344CB8AC3E}">
        <p14:creationId xmlns:p14="http://schemas.microsoft.com/office/powerpoint/2010/main" val="1365860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Synthesis (Activity)</a:t>
            </a:r>
            <a:endParaRPr lang="en-US" dirty="0"/>
          </a:p>
        </p:txBody>
      </p:sp>
      <p:sp>
        <p:nvSpPr>
          <p:cNvPr id="3" name="Content Placeholder 2"/>
          <p:cNvSpPr>
            <a:spLocks noGrp="1"/>
          </p:cNvSpPr>
          <p:nvPr>
            <p:ph idx="1"/>
          </p:nvPr>
        </p:nvSpPr>
        <p:spPr>
          <a:xfrm>
            <a:off x="5820936" y="1825625"/>
            <a:ext cx="5532863" cy="3133493"/>
          </a:xfrm>
        </p:spPr>
        <p:txBody>
          <a:bodyPr/>
          <a:lstStyle/>
          <a:p>
            <a:r>
              <a:rPr lang="en-US" dirty="0" smtClean="0"/>
              <a:t>As a writer, the onus is on you to make this section compelling and worthwhile reading.</a:t>
            </a:r>
          </a:p>
          <a:p>
            <a:r>
              <a:rPr lang="en-US" dirty="0" smtClean="0"/>
              <a:t>How can you do this?</a:t>
            </a:r>
          </a:p>
          <a:p>
            <a:r>
              <a:rPr lang="en-US" dirty="0" smtClean="0"/>
              <a:t>Take 1 minute and brainstorm a set of bullet point ideas.</a:t>
            </a:r>
          </a:p>
        </p:txBody>
      </p:sp>
      <p:pic>
        <p:nvPicPr>
          <p:cNvPr id="4" name="Picture 3"/>
          <p:cNvPicPr>
            <a:picLocks noChangeAspect="1"/>
          </p:cNvPicPr>
          <p:nvPr/>
        </p:nvPicPr>
        <p:blipFill>
          <a:blip r:embed="rId2"/>
          <a:stretch>
            <a:fillRect/>
          </a:stretch>
        </p:blipFill>
        <p:spPr>
          <a:xfrm>
            <a:off x="838200" y="1825625"/>
            <a:ext cx="4702955" cy="3133493"/>
          </a:xfrm>
          <a:prstGeom prst="rect">
            <a:avLst/>
          </a:prstGeom>
        </p:spPr>
      </p:pic>
    </p:spTree>
    <p:extLst>
      <p:ext uri="{BB962C8B-B14F-4D97-AF65-F5344CB8AC3E}">
        <p14:creationId xmlns:p14="http://schemas.microsoft.com/office/powerpoint/2010/main" val="18565895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Synthesis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9296037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find the related work?</a:t>
            </a:r>
            <a:endParaRPr lang="en-US" dirty="0"/>
          </a:p>
        </p:txBody>
      </p:sp>
      <p:sp>
        <p:nvSpPr>
          <p:cNvPr id="3" name="Content Placeholder 2"/>
          <p:cNvSpPr>
            <a:spLocks noGrp="1"/>
          </p:cNvSpPr>
          <p:nvPr>
            <p:ph idx="1"/>
          </p:nvPr>
        </p:nvSpPr>
        <p:spPr/>
        <p:txBody>
          <a:bodyPr/>
          <a:lstStyle/>
          <a:p>
            <a:r>
              <a:rPr lang="en-US" dirty="0" smtClean="0"/>
              <a:t>Find the first one.</a:t>
            </a:r>
          </a:p>
          <a:p>
            <a:r>
              <a:rPr lang="en-US" dirty="0" smtClean="0"/>
              <a:t>Check for the keywords</a:t>
            </a:r>
          </a:p>
          <a:p>
            <a:r>
              <a:rPr lang="en-US" dirty="0" smtClean="0"/>
              <a:t>Check for </a:t>
            </a:r>
            <a:r>
              <a:rPr lang="en-US" u="sng" dirty="0" smtClean="0"/>
              <a:t>their</a:t>
            </a:r>
            <a:r>
              <a:rPr lang="en-US" dirty="0" smtClean="0"/>
              <a:t> related literature</a:t>
            </a:r>
          </a:p>
          <a:p>
            <a:r>
              <a:rPr lang="en-US" dirty="0" smtClean="0"/>
              <a:t>Check for forward references</a:t>
            </a:r>
            <a:endParaRPr lang="en-US" dirty="0"/>
          </a:p>
        </p:txBody>
      </p:sp>
    </p:spTree>
    <p:extLst>
      <p:ext uri="{BB962C8B-B14F-4D97-AF65-F5344CB8AC3E}">
        <p14:creationId xmlns:p14="http://schemas.microsoft.com/office/powerpoint/2010/main" val="19863888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tools</a:t>
            </a:r>
            <a:endParaRPr lang="en-US" dirty="0"/>
          </a:p>
        </p:txBody>
      </p:sp>
      <p:sp>
        <p:nvSpPr>
          <p:cNvPr id="3" name="Content Placeholder 2"/>
          <p:cNvSpPr>
            <a:spLocks noGrp="1"/>
          </p:cNvSpPr>
          <p:nvPr>
            <p:ph idx="1"/>
          </p:nvPr>
        </p:nvSpPr>
        <p:spPr/>
        <p:txBody>
          <a:bodyPr/>
          <a:lstStyle/>
          <a:p>
            <a:r>
              <a:rPr lang="en-US" dirty="0" smtClean="0"/>
              <a:t>ACM Digital Library</a:t>
            </a:r>
          </a:p>
          <a:p>
            <a:r>
              <a:rPr lang="en-US" dirty="0" smtClean="0"/>
              <a:t>Google Scholar</a:t>
            </a:r>
          </a:p>
          <a:p>
            <a:r>
              <a:rPr lang="en-US" dirty="0" err="1" smtClean="0"/>
              <a:t>dblp</a:t>
            </a:r>
            <a:endParaRPr lang="en-US" dirty="0"/>
          </a:p>
        </p:txBody>
      </p:sp>
    </p:spTree>
    <p:extLst>
      <p:ext uri="{BB962C8B-B14F-4D97-AF65-F5344CB8AC3E}">
        <p14:creationId xmlns:p14="http://schemas.microsoft.com/office/powerpoint/2010/main" val="4513041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tools</a:t>
            </a:r>
            <a:endParaRPr lang="en-US" dirty="0"/>
          </a:p>
        </p:txBody>
      </p:sp>
      <p:sp>
        <p:nvSpPr>
          <p:cNvPr id="3" name="Content Placeholder 2"/>
          <p:cNvSpPr>
            <a:spLocks noGrp="1"/>
          </p:cNvSpPr>
          <p:nvPr>
            <p:ph idx="1"/>
          </p:nvPr>
        </p:nvSpPr>
        <p:spPr/>
        <p:txBody>
          <a:bodyPr/>
          <a:lstStyle/>
          <a:p>
            <a:r>
              <a:rPr lang="en-US" dirty="0" smtClean="0"/>
              <a:t>ACM Digital Library – </a:t>
            </a:r>
            <a:r>
              <a:rPr lang="en-US" dirty="0" err="1" smtClean="0"/>
              <a:t>fwd</a:t>
            </a:r>
            <a:r>
              <a:rPr lang="en-US" dirty="0" smtClean="0"/>
              <a:t>, back references, crappy search</a:t>
            </a:r>
          </a:p>
          <a:p>
            <a:r>
              <a:rPr lang="en-US" dirty="0" smtClean="0"/>
              <a:t>Google Scholar – finds </a:t>
            </a:r>
            <a:r>
              <a:rPr lang="en-US" u="sng" dirty="0" smtClean="0"/>
              <a:t>too much</a:t>
            </a:r>
            <a:r>
              <a:rPr lang="en-US" dirty="0" smtClean="0"/>
              <a:t>, but great search</a:t>
            </a:r>
          </a:p>
          <a:p>
            <a:r>
              <a:rPr lang="en-US" dirty="0" err="1"/>
              <a:t>d</a:t>
            </a:r>
            <a:r>
              <a:rPr lang="en-US" dirty="0" err="1" smtClean="0"/>
              <a:t>blp</a:t>
            </a:r>
            <a:r>
              <a:rPr lang="en-US" dirty="0" smtClean="0"/>
              <a:t> – great for quick searches</a:t>
            </a:r>
          </a:p>
          <a:p>
            <a:endParaRPr lang="en-US" dirty="0" smtClean="0"/>
          </a:p>
          <a:p>
            <a:r>
              <a:rPr lang="en-US" dirty="0" smtClean="0"/>
              <a:t>Organizing your related lit</a:t>
            </a:r>
          </a:p>
          <a:p>
            <a:pPr marL="457200" indent="-457200">
              <a:buFont typeface="Arial" charset="0"/>
              <a:buChar char="•"/>
            </a:pPr>
            <a:r>
              <a:rPr lang="en-US" dirty="0" err="1" smtClean="0"/>
              <a:t>RefWords</a:t>
            </a:r>
            <a:endParaRPr lang="en-US" dirty="0"/>
          </a:p>
          <a:p>
            <a:pPr marL="457200" indent="-457200">
              <a:buFont typeface="Arial" charset="0"/>
              <a:buChar char="•"/>
            </a:pPr>
            <a:r>
              <a:rPr lang="en-US" dirty="0" err="1" smtClean="0"/>
              <a:t>Mendeley</a:t>
            </a:r>
            <a:endParaRPr lang="en-US" dirty="0" smtClean="0"/>
          </a:p>
          <a:p>
            <a:pPr marL="457200" indent="-457200">
              <a:buFont typeface="Arial" charset="0"/>
              <a:buChar char="•"/>
            </a:pPr>
            <a:r>
              <a:rPr lang="en-US" dirty="0" err="1" smtClean="0"/>
              <a:t>BibTeX</a:t>
            </a:r>
            <a:endParaRPr lang="en-US" dirty="0"/>
          </a:p>
        </p:txBody>
      </p:sp>
    </p:spTree>
    <p:extLst>
      <p:ext uri="{BB962C8B-B14F-4D97-AF65-F5344CB8AC3E}">
        <p14:creationId xmlns:p14="http://schemas.microsoft.com/office/powerpoint/2010/main" val="12080985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Doing it from home</a:t>
            </a:r>
            <a:endParaRPr lang="en-US" dirty="0"/>
          </a:p>
        </p:txBody>
      </p:sp>
      <p:sp>
        <p:nvSpPr>
          <p:cNvPr id="3" name="Content Placeholder 2"/>
          <p:cNvSpPr>
            <a:spLocks noGrp="1"/>
          </p:cNvSpPr>
          <p:nvPr>
            <p:ph idx="1"/>
          </p:nvPr>
        </p:nvSpPr>
        <p:spPr/>
        <p:txBody>
          <a:bodyPr>
            <a:normAutofit/>
          </a:bodyPr>
          <a:lstStyle/>
          <a:p>
            <a:r>
              <a:rPr lang="en-US" sz="2400" u="sng" dirty="0" smtClean="0"/>
              <a:t>http://</a:t>
            </a:r>
            <a:r>
              <a:rPr lang="en-US" sz="2400" u="sng" dirty="0" err="1" smtClean="0"/>
              <a:t>www.hcitang.org</a:t>
            </a:r>
            <a:r>
              <a:rPr lang="en-US" sz="2400" u="sng" dirty="0" smtClean="0"/>
              <a:t>/</a:t>
            </a:r>
            <a:r>
              <a:rPr lang="en-US" sz="2400" u="sng" dirty="0" err="1" smtClean="0"/>
              <a:t>pmwiki.php</a:t>
            </a:r>
            <a:r>
              <a:rPr lang="en-US" sz="2400" u="sng" dirty="0" smtClean="0"/>
              <a:t>/</a:t>
            </a:r>
            <a:r>
              <a:rPr lang="en-US" sz="2400" u="sng" dirty="0" err="1" smtClean="0"/>
              <a:t>GradStudentTips</a:t>
            </a:r>
            <a:r>
              <a:rPr lang="en-US" sz="2400" u="sng" dirty="0" smtClean="0"/>
              <a:t>/</a:t>
            </a:r>
            <a:r>
              <a:rPr lang="en-US" sz="2400" u="sng" dirty="0" err="1" smtClean="0"/>
              <a:t>EZProxySetup</a:t>
            </a:r>
            <a:endParaRPr lang="en-US" sz="2400" u="sng" dirty="0"/>
          </a:p>
        </p:txBody>
      </p:sp>
    </p:spTree>
    <p:extLst>
      <p:ext uri="{BB962C8B-B14F-4D97-AF65-F5344CB8AC3E}">
        <p14:creationId xmlns:p14="http://schemas.microsoft.com/office/powerpoint/2010/main" val="12377079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Content Placeholder 2"/>
          <p:cNvSpPr>
            <a:spLocks noGrp="1"/>
          </p:cNvSpPr>
          <p:nvPr>
            <p:ph idx="1"/>
          </p:nvPr>
        </p:nvSpPr>
        <p:spPr/>
        <p:txBody>
          <a:bodyPr/>
          <a:lstStyle/>
          <a:p>
            <a:r>
              <a:rPr lang="en-US" dirty="0" smtClean="0"/>
              <a:t>You now know how to</a:t>
            </a:r>
          </a:p>
          <a:p>
            <a:r>
              <a:rPr lang="en-US" dirty="0" smtClean="0"/>
              <a:t>» discuss two ways to identify related literature</a:t>
            </a:r>
          </a:p>
          <a:p>
            <a:r>
              <a:rPr lang="en-US" dirty="0" smtClean="0"/>
              <a:t>» discuss three ways that related literature can be organized in a paper</a:t>
            </a:r>
          </a:p>
          <a:p>
            <a:r>
              <a:rPr lang="en-US" dirty="0" smtClean="0"/>
              <a:t>» describe what a synthesis of related literature looks like</a:t>
            </a:r>
          </a:p>
          <a:p>
            <a:r>
              <a:rPr lang="en-US" dirty="0" smtClean="0"/>
              <a:t>» use common tools to track down related literature</a:t>
            </a:r>
            <a:endParaRPr lang="en-US" dirty="0"/>
          </a:p>
        </p:txBody>
      </p:sp>
    </p:spTree>
    <p:extLst>
      <p:ext uri="{BB962C8B-B14F-4D97-AF65-F5344CB8AC3E}">
        <p14:creationId xmlns:p14="http://schemas.microsoft.com/office/powerpoint/2010/main" val="16662920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NSERC CGS-M</a:t>
            </a:r>
            <a:endParaRPr lang="en-US" dirty="0"/>
          </a:p>
        </p:txBody>
      </p:sp>
      <p:sp>
        <p:nvSpPr>
          <p:cNvPr id="3" name="Content Placeholder 2"/>
          <p:cNvSpPr>
            <a:spLocks noGrp="1"/>
          </p:cNvSpPr>
          <p:nvPr>
            <p:ph idx="1"/>
          </p:nvPr>
        </p:nvSpPr>
        <p:spPr/>
        <p:txBody>
          <a:bodyPr>
            <a:normAutofit/>
          </a:bodyPr>
          <a:lstStyle/>
          <a:p>
            <a:r>
              <a:rPr lang="en-US" dirty="0" smtClean="0"/>
              <a:t>Government </a:t>
            </a:r>
            <a:r>
              <a:rPr lang="en-US" dirty="0" err="1" smtClean="0"/>
              <a:t>moolah</a:t>
            </a:r>
            <a:r>
              <a:rPr lang="en-US" dirty="0" smtClean="0"/>
              <a:t>: $17,500/year for two years</a:t>
            </a:r>
          </a:p>
          <a:p>
            <a:r>
              <a:rPr lang="en-US" dirty="0" smtClean="0"/>
              <a:t>Competitive: Based mainly on your grades to this point, but also on a proposal. (Plus two letters of reference)</a:t>
            </a:r>
          </a:p>
          <a:p>
            <a:r>
              <a:rPr lang="en-US" dirty="0" smtClean="0"/>
              <a:t>Money to take with you wherever you decide to go.</a:t>
            </a:r>
          </a:p>
          <a:p>
            <a:r>
              <a:rPr lang="en-US" dirty="0" smtClean="0"/>
              <a:t>Indicate what schools you’d like to go to, but it is non-binding.</a:t>
            </a:r>
          </a:p>
          <a:p>
            <a:endParaRPr lang="en-US" dirty="0"/>
          </a:p>
          <a:p>
            <a:r>
              <a:rPr lang="en-US" dirty="0" smtClean="0"/>
              <a:t>Takes about 16 hours to complete. $1000/hour.</a:t>
            </a:r>
            <a:endParaRPr lang="en-US" dirty="0"/>
          </a:p>
        </p:txBody>
      </p:sp>
    </p:spTree>
    <p:extLst>
      <p:ext uri="{BB962C8B-B14F-4D97-AF65-F5344CB8AC3E}">
        <p14:creationId xmlns:p14="http://schemas.microsoft.com/office/powerpoint/2010/main" val="15457462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NSERC CGS-M</a:t>
            </a:r>
            <a:endParaRPr lang="en-US" dirty="0"/>
          </a:p>
        </p:txBody>
      </p:sp>
      <p:sp>
        <p:nvSpPr>
          <p:cNvPr id="3" name="Content Placeholder 2"/>
          <p:cNvSpPr>
            <a:spLocks noGrp="1"/>
          </p:cNvSpPr>
          <p:nvPr>
            <p:ph idx="1"/>
          </p:nvPr>
        </p:nvSpPr>
        <p:spPr/>
        <p:txBody>
          <a:bodyPr/>
          <a:lstStyle/>
          <a:p>
            <a:r>
              <a:rPr lang="en-US" dirty="0" smtClean="0"/>
              <a:t>Proposal: non-binding. They are </a:t>
            </a:r>
            <a:r>
              <a:rPr lang="en-US" dirty="0"/>
              <a:t>i</a:t>
            </a:r>
            <a:r>
              <a:rPr lang="en-US" dirty="0" smtClean="0"/>
              <a:t>nterested in your communication skills.</a:t>
            </a:r>
          </a:p>
          <a:p>
            <a:r>
              <a:rPr lang="en-US" dirty="0" smtClean="0"/>
              <a:t>» Suggestion: take the proposal that you have, and rework it.</a:t>
            </a:r>
          </a:p>
          <a:p>
            <a:r>
              <a:rPr lang="en-US" dirty="0" smtClean="0"/>
              <a:t>» One-page proposal. Focus on Motivation (3 sentences), Problem (5 sentences, but summarize with one), Approach (suggest phases of activity, and the kinds of tasks that will happen per task – 10-15 sentences), and then Contribution to Research/Benefit to Canada (3-5 sentences). Maybe a sentence or two about related work.</a:t>
            </a:r>
          </a:p>
          <a:p>
            <a:endParaRPr lang="en-US" dirty="0"/>
          </a:p>
        </p:txBody>
      </p:sp>
    </p:spTree>
    <p:extLst>
      <p:ext uri="{BB962C8B-B14F-4D97-AF65-F5344CB8AC3E}">
        <p14:creationId xmlns:p14="http://schemas.microsoft.com/office/powerpoint/2010/main" val="4817627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NSERC CGS-M</a:t>
            </a:r>
            <a:endParaRPr lang="en-US" dirty="0"/>
          </a:p>
        </p:txBody>
      </p:sp>
      <p:sp>
        <p:nvSpPr>
          <p:cNvPr id="3" name="Content Placeholder 2"/>
          <p:cNvSpPr>
            <a:spLocks noGrp="1"/>
          </p:cNvSpPr>
          <p:nvPr>
            <p:ph idx="1"/>
          </p:nvPr>
        </p:nvSpPr>
        <p:spPr/>
        <p:txBody>
          <a:bodyPr/>
          <a:lstStyle/>
          <a:p>
            <a:r>
              <a:rPr lang="en-US" dirty="0" smtClean="0"/>
              <a:t>If you are &gt;25% chance of going to grad school, APPLY ANYWAY.</a:t>
            </a:r>
          </a:p>
          <a:p>
            <a:endParaRPr lang="en-US" dirty="0"/>
          </a:p>
          <a:p>
            <a:r>
              <a:rPr lang="en-US" dirty="0" smtClean="0"/>
              <a:t>You can make the </a:t>
            </a:r>
            <a:r>
              <a:rPr lang="en-US" smtClean="0"/>
              <a:t>decision about where to go later.</a:t>
            </a:r>
            <a:endParaRPr lang="en-US" dirty="0"/>
          </a:p>
        </p:txBody>
      </p:sp>
    </p:spTree>
    <p:extLst>
      <p:ext uri="{BB962C8B-B14F-4D97-AF65-F5344CB8AC3E}">
        <p14:creationId xmlns:p14="http://schemas.microsoft.com/office/powerpoint/2010/main" val="3160907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Content Placeholder 2"/>
          <p:cNvSpPr>
            <a:spLocks noGrp="1"/>
          </p:cNvSpPr>
          <p:nvPr>
            <p:ph idx="1"/>
          </p:nvPr>
        </p:nvSpPr>
        <p:spPr/>
        <p:txBody>
          <a:bodyPr/>
          <a:lstStyle/>
          <a:p>
            <a:r>
              <a:rPr lang="en-US" dirty="0" smtClean="0"/>
              <a:t>By the end of this lecture, you should be able to </a:t>
            </a:r>
          </a:p>
          <a:p>
            <a:r>
              <a:rPr lang="en-US" dirty="0" smtClean="0"/>
              <a:t>» discuss two ways to identify related literature</a:t>
            </a:r>
          </a:p>
          <a:p>
            <a:r>
              <a:rPr lang="en-US" dirty="0" smtClean="0"/>
              <a:t>» discuss three ways that related literature can be organized in a paper</a:t>
            </a:r>
          </a:p>
          <a:p>
            <a:r>
              <a:rPr lang="en-US" dirty="0" smtClean="0"/>
              <a:t>» describe what a synthesis of related literature looks like</a:t>
            </a:r>
          </a:p>
          <a:p>
            <a:r>
              <a:rPr lang="en-US" dirty="0" smtClean="0"/>
              <a:t>» use common tools to track down related literature</a:t>
            </a:r>
            <a:endParaRPr lang="en-US" dirty="0"/>
          </a:p>
        </p:txBody>
      </p:sp>
    </p:spTree>
    <p:extLst>
      <p:ext uri="{BB962C8B-B14F-4D97-AF65-F5344CB8AC3E}">
        <p14:creationId xmlns:p14="http://schemas.microsoft.com/office/powerpoint/2010/main" val="4430662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t>» Short activity: what do you know about what you are doing?</a:t>
            </a:r>
          </a:p>
          <a:p>
            <a:r>
              <a:rPr lang="en-US" dirty="0" smtClean="0"/>
              <a:t>» Organizing related literature</a:t>
            </a:r>
          </a:p>
          <a:p>
            <a:r>
              <a:rPr lang="en-US" dirty="0" smtClean="0"/>
              <a:t>» Organization</a:t>
            </a:r>
          </a:p>
          <a:p>
            <a:r>
              <a:rPr lang="en-US" dirty="0" smtClean="0"/>
              <a:t>» Synthesis</a:t>
            </a:r>
          </a:p>
          <a:p>
            <a:r>
              <a:rPr lang="en-US" dirty="0" smtClean="0"/>
              <a:t>» Keywords</a:t>
            </a:r>
          </a:p>
          <a:p>
            <a:r>
              <a:rPr lang="en-US" dirty="0" smtClean="0"/>
              <a:t>» Tools</a:t>
            </a:r>
            <a:endParaRPr lang="en-US" dirty="0"/>
          </a:p>
        </p:txBody>
      </p:sp>
    </p:spTree>
    <p:extLst>
      <p:ext uri="{BB962C8B-B14F-4D97-AF65-F5344CB8AC3E}">
        <p14:creationId xmlns:p14="http://schemas.microsoft.com/office/powerpoint/2010/main" val="9136779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Identify what you are doing</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Take two minutes to write down the answers to the following questions:</a:t>
            </a:r>
          </a:p>
          <a:p>
            <a:endParaRPr lang="en-US" dirty="0" smtClean="0"/>
          </a:p>
          <a:p>
            <a:r>
              <a:rPr lang="en-US" dirty="0" smtClean="0"/>
              <a:t>What is the problem you are addressing? </a:t>
            </a:r>
            <a:r>
              <a:rPr lang="en-US" dirty="0" smtClean="0">
                <a:solidFill>
                  <a:schemeClr val="bg1">
                    <a:lumMod val="50000"/>
                  </a:schemeClr>
                </a:solidFill>
              </a:rPr>
              <a:t>(Note: </a:t>
            </a:r>
            <a:r>
              <a:rPr lang="en-US" u="sng" dirty="0" smtClean="0">
                <a:solidFill>
                  <a:schemeClr val="bg1">
                    <a:lumMod val="50000"/>
                  </a:schemeClr>
                </a:solidFill>
              </a:rPr>
              <a:t>not</a:t>
            </a:r>
            <a:r>
              <a:rPr lang="en-US" dirty="0" smtClean="0">
                <a:solidFill>
                  <a:schemeClr val="bg1">
                    <a:lumMod val="50000"/>
                  </a:schemeClr>
                </a:solidFill>
              </a:rPr>
              <a:t> “What is your project”; </a:t>
            </a:r>
            <a:r>
              <a:rPr lang="en-US" u="sng" dirty="0" smtClean="0">
                <a:solidFill>
                  <a:schemeClr val="bg1">
                    <a:lumMod val="50000"/>
                  </a:schemeClr>
                </a:solidFill>
              </a:rPr>
              <a:t>not</a:t>
            </a:r>
            <a:r>
              <a:rPr lang="en-US" dirty="0" smtClean="0">
                <a:solidFill>
                  <a:schemeClr val="bg1">
                    <a:lumMod val="50000"/>
                  </a:schemeClr>
                </a:solidFill>
              </a:rPr>
              <a:t> “What are you building?”)</a:t>
            </a:r>
          </a:p>
          <a:p>
            <a:pPr lvl="1"/>
            <a:r>
              <a:rPr lang="en-US" dirty="0" smtClean="0"/>
              <a:t>» Alternately, what is the research question your work addresses?</a:t>
            </a:r>
          </a:p>
          <a:p>
            <a:endParaRPr lang="en-US" dirty="0" smtClean="0"/>
          </a:p>
          <a:p>
            <a:r>
              <a:rPr lang="en-US" dirty="0" smtClean="0"/>
              <a:t>What is the approach you are taking to address this research question?</a:t>
            </a:r>
          </a:p>
          <a:p>
            <a:endParaRPr lang="en-US" dirty="0"/>
          </a:p>
          <a:p>
            <a:r>
              <a:rPr lang="en-US" dirty="0" smtClean="0"/>
              <a:t>If you are struggling with the above, answer the following two questions: (1) what is the domain of the problem you are addressing? (2) what is the domain of the approach you are taking?</a:t>
            </a:r>
          </a:p>
        </p:txBody>
      </p:sp>
    </p:spTree>
    <p:extLst>
      <p:ext uri="{BB962C8B-B14F-4D97-AF65-F5344CB8AC3E}">
        <p14:creationId xmlns:p14="http://schemas.microsoft.com/office/powerpoint/2010/main" val="132101901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Identify what you are doing</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Related literature serves one purpose:</a:t>
            </a:r>
          </a:p>
          <a:p>
            <a:pPr lvl="1"/>
            <a:r>
              <a:rPr lang="en-US" dirty="0" smtClean="0"/>
              <a:t>Provide a reader with context to understand why you are doing what you are doing—that is, what others have done about it, and why what others have done is insufficient. This helps to make clear why what you are doing is going to help humanity more broadly. (i.e. what you are adding to the table)</a:t>
            </a:r>
            <a:endParaRPr lang="en-US" dirty="0"/>
          </a:p>
          <a:p>
            <a:r>
              <a:rPr lang="en-US" dirty="0" smtClean="0"/>
              <a:t>In the academic “game” it serves one additional purpose:</a:t>
            </a:r>
          </a:p>
          <a:p>
            <a:pPr lvl="1"/>
            <a:r>
              <a:rPr lang="en-US" dirty="0" smtClean="0"/>
              <a:t>Appease the egos of people who are reading your piece that think, “Hey, I already did that.” Or, “Hey, [Fred] has already done that!”</a:t>
            </a:r>
            <a:endParaRPr lang="en-US" dirty="0"/>
          </a:p>
          <a:p>
            <a:r>
              <a:rPr lang="en-US" dirty="0" smtClean="0"/>
              <a:t>Practically, each piece of related literature you identify should address one (or both of the following):</a:t>
            </a:r>
          </a:p>
          <a:p>
            <a:pPr lvl="1"/>
            <a:r>
              <a:rPr lang="en-US" dirty="0" smtClean="0"/>
              <a:t>» Who has done work on a similar problem?</a:t>
            </a:r>
          </a:p>
          <a:p>
            <a:pPr lvl="1"/>
            <a:r>
              <a:rPr lang="en-US" dirty="0" smtClean="0"/>
              <a:t>» Who has done work that takes a similar approach to your planned approach?</a:t>
            </a:r>
            <a:endParaRPr lang="en-US" dirty="0"/>
          </a:p>
        </p:txBody>
      </p:sp>
    </p:spTree>
    <p:extLst>
      <p:ext uri="{BB962C8B-B14F-4D97-AF65-F5344CB8AC3E}">
        <p14:creationId xmlns:p14="http://schemas.microsoft.com/office/powerpoint/2010/main" val="1969477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Objection: “No one has done what I’m doing”</a:t>
            </a:r>
            <a:endParaRPr lang="en-US" dirty="0"/>
          </a:p>
        </p:txBody>
      </p:sp>
      <p:sp>
        <p:nvSpPr>
          <p:cNvPr id="3" name="Content Placeholder 2"/>
          <p:cNvSpPr>
            <a:spLocks noGrp="1"/>
          </p:cNvSpPr>
          <p:nvPr>
            <p:ph idx="1"/>
          </p:nvPr>
        </p:nvSpPr>
        <p:spPr/>
        <p:txBody>
          <a:bodyPr>
            <a:normAutofit/>
          </a:bodyPr>
          <a:lstStyle/>
          <a:p>
            <a:r>
              <a:rPr lang="en-US" dirty="0" smtClean="0"/>
              <a:t>Usually, this is unlikely. If it feels like this is the case, you are either a genius, or doing something that is unlikely to meaningfully contribute to research. (How will others build off this? How will others find what you are doing?)</a:t>
            </a:r>
            <a:endParaRPr lang="en-US" dirty="0"/>
          </a:p>
          <a:p>
            <a:r>
              <a:rPr lang="en-US" dirty="0" smtClean="0"/>
              <a:t>If you feel stuck, then part of the answer is to think more broadly about what the </a:t>
            </a:r>
            <a:r>
              <a:rPr lang="en-US" u="sng" dirty="0" smtClean="0"/>
              <a:t>research question</a:t>
            </a:r>
            <a:r>
              <a:rPr lang="en-US" dirty="0" smtClean="0"/>
              <a:t> you are asking. What is this question related to? Alternately, you could focus on your </a:t>
            </a:r>
            <a:r>
              <a:rPr lang="en-US" u="sng" dirty="0" smtClean="0"/>
              <a:t>research approach</a:t>
            </a:r>
            <a:r>
              <a:rPr lang="en-US" dirty="0" smtClean="0"/>
              <a:t>—where did you get the idea to do what you are doing? Did it really come out of thin air? Finally, you ought to be </a:t>
            </a:r>
            <a:r>
              <a:rPr lang="en-US" u="sng" dirty="0" smtClean="0"/>
              <a:t>talking to others</a:t>
            </a:r>
            <a:r>
              <a:rPr lang="en-US" dirty="0"/>
              <a:t> </a:t>
            </a:r>
            <a:r>
              <a:rPr lang="en-US" dirty="0" smtClean="0"/>
              <a:t>about what you are doing.</a:t>
            </a:r>
            <a:endParaRPr lang="en-US" dirty="0"/>
          </a:p>
        </p:txBody>
      </p:sp>
    </p:spTree>
    <p:extLst>
      <p:ext uri="{BB962C8B-B14F-4D97-AF65-F5344CB8AC3E}">
        <p14:creationId xmlns:p14="http://schemas.microsoft.com/office/powerpoint/2010/main" val="140272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Organizing a Related Literature</a:t>
            </a:r>
            <a:endParaRPr lang="en-US" dirty="0"/>
          </a:p>
        </p:txBody>
      </p:sp>
      <p:sp>
        <p:nvSpPr>
          <p:cNvPr id="3" name="Content Placeholder 2"/>
          <p:cNvSpPr>
            <a:spLocks noGrp="1"/>
          </p:cNvSpPr>
          <p:nvPr>
            <p:ph idx="1"/>
          </p:nvPr>
        </p:nvSpPr>
        <p:spPr/>
        <p:txBody>
          <a:bodyPr/>
          <a:lstStyle/>
          <a:p>
            <a:r>
              <a:rPr lang="en-US" dirty="0" smtClean="0"/>
              <a:t>Four typical ways:</a:t>
            </a:r>
          </a:p>
          <a:p>
            <a:r>
              <a:rPr lang="en-US" dirty="0" smtClean="0"/>
              <a:t>» As you found it (a.k.a. the laundry list)</a:t>
            </a:r>
          </a:p>
          <a:p>
            <a:r>
              <a:rPr lang="en-US" dirty="0" smtClean="0"/>
              <a:t>» Historical (“In the beginning…”)</a:t>
            </a:r>
          </a:p>
          <a:p>
            <a:r>
              <a:rPr lang="en-US" dirty="0" smtClean="0"/>
              <a:t>» By similar problem; by similar approach (two sectioned)</a:t>
            </a:r>
          </a:p>
          <a:p>
            <a:r>
              <a:rPr lang="en-US" dirty="0" smtClean="0"/>
              <a:t>» Thematic (all the shades of red; all the shades of blue)</a:t>
            </a:r>
            <a:endParaRPr lang="en-US" dirty="0"/>
          </a:p>
        </p:txBody>
      </p:sp>
    </p:spTree>
    <p:extLst>
      <p:ext uri="{BB962C8B-B14F-4D97-AF65-F5344CB8AC3E}">
        <p14:creationId xmlns:p14="http://schemas.microsoft.com/office/powerpoint/2010/main" val="8302407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Organizing a Related Literature</a:t>
            </a:r>
            <a:endParaRPr lang="en-US" dirty="0"/>
          </a:p>
        </p:txBody>
      </p:sp>
      <p:sp>
        <p:nvSpPr>
          <p:cNvPr id="3" name="Content Placeholder 2"/>
          <p:cNvSpPr>
            <a:spLocks noGrp="1"/>
          </p:cNvSpPr>
          <p:nvPr>
            <p:ph idx="1"/>
          </p:nvPr>
        </p:nvSpPr>
        <p:spPr/>
        <p:txBody>
          <a:bodyPr/>
          <a:lstStyle/>
          <a:p>
            <a:r>
              <a:rPr lang="en-US" dirty="0" smtClean="0"/>
              <a:t>Four typical ways:</a:t>
            </a:r>
          </a:p>
          <a:p>
            <a:r>
              <a:rPr lang="en-US" dirty="0" smtClean="0"/>
              <a:t>» As you found it (a.k.a. the laundry list)</a:t>
            </a:r>
          </a:p>
          <a:p>
            <a:r>
              <a:rPr lang="en-US" dirty="0" smtClean="0"/>
              <a:t>» Historical (“In the beginning…”)</a:t>
            </a:r>
          </a:p>
          <a:p>
            <a:r>
              <a:rPr lang="en-US" dirty="0" smtClean="0"/>
              <a:t>» By similar problem; by similar approach (two sectioned)</a:t>
            </a:r>
          </a:p>
          <a:p>
            <a:r>
              <a:rPr lang="en-US" b="1" dirty="0" smtClean="0"/>
              <a:t>» Thematic (all the shades of red; all the shades of blue)</a:t>
            </a:r>
            <a:endParaRPr lang="en-US" b="1" dirty="0"/>
          </a:p>
        </p:txBody>
      </p:sp>
    </p:spTree>
    <p:extLst>
      <p:ext uri="{BB962C8B-B14F-4D97-AF65-F5344CB8AC3E}">
        <p14:creationId xmlns:p14="http://schemas.microsoft.com/office/powerpoint/2010/main" val="4841058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Themes</a:t>
            </a:r>
            <a:endParaRPr lang="en-US" dirty="0"/>
          </a:p>
        </p:txBody>
      </p:sp>
      <p:sp>
        <p:nvSpPr>
          <p:cNvPr id="3" name="Content Placeholder 2"/>
          <p:cNvSpPr>
            <a:spLocks noGrp="1"/>
          </p:cNvSpPr>
          <p:nvPr>
            <p:ph idx="1"/>
          </p:nvPr>
        </p:nvSpPr>
        <p:spPr/>
        <p:txBody>
          <a:bodyPr/>
          <a:lstStyle/>
          <a:p>
            <a:r>
              <a:rPr lang="en-US" dirty="0" smtClean="0"/>
              <a:t>Identify trends in the research literature (“folks have tried X kinds of approaches”)</a:t>
            </a:r>
          </a:p>
          <a:p>
            <a:r>
              <a:rPr lang="en-US" dirty="0" smtClean="0"/>
              <a:t>Identify trends in successes</a:t>
            </a:r>
          </a:p>
          <a:p>
            <a:r>
              <a:rPr lang="en-US" dirty="0" smtClean="0"/>
              <a:t>Identify trends in shortcomings</a:t>
            </a:r>
          </a:p>
          <a:p>
            <a:endParaRPr lang="en-US" dirty="0"/>
          </a:p>
          <a:p>
            <a:r>
              <a:rPr lang="en-US" dirty="0" smtClean="0"/>
              <a:t>The question is: How do these things sort of “lump together.”</a:t>
            </a:r>
          </a:p>
        </p:txBody>
      </p:sp>
    </p:spTree>
    <p:extLst>
      <p:ext uri="{BB962C8B-B14F-4D97-AF65-F5344CB8AC3E}">
        <p14:creationId xmlns:p14="http://schemas.microsoft.com/office/powerpoint/2010/main" val="8225107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717</Words>
  <Application>Microsoft Macintosh PowerPoint</Application>
  <PresentationFormat>Widescreen</PresentationFormat>
  <Paragraphs>101</Paragraphs>
  <Slides>19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Calibri</vt:lpstr>
      <vt:lpstr>Helvetica Neue</vt:lpstr>
      <vt:lpstr>Arial</vt:lpstr>
      <vt:lpstr>Office Theme</vt:lpstr>
      <vt:lpstr>Related Work</vt:lpstr>
      <vt:lpstr>Learning Objectives</vt:lpstr>
      <vt:lpstr>Outline</vt:lpstr>
      <vt:lpstr>Activity: Identify what you are doing</vt:lpstr>
      <vt:lpstr>Activity: Identify what you are doing</vt:lpstr>
      <vt:lpstr>Objection: “No one has done what I’m doing”</vt:lpstr>
      <vt:lpstr>Organizing a Related Literature</vt:lpstr>
      <vt:lpstr>Organizing a Related Literature</vt:lpstr>
      <vt:lpstr>Themes</vt:lpstr>
      <vt:lpstr>Synthesis (Activity)</vt:lpstr>
      <vt:lpstr>Synthesis</vt:lpstr>
      <vt:lpstr>How to find the related work?</vt:lpstr>
      <vt:lpstr>Some tools</vt:lpstr>
      <vt:lpstr>Some tools</vt:lpstr>
      <vt:lpstr>Doing it from home</vt:lpstr>
      <vt:lpstr>Learning Objectives</vt:lpstr>
      <vt:lpstr>NSERC CGS-M</vt:lpstr>
      <vt:lpstr>NSERC CGS-M</vt:lpstr>
      <vt:lpstr>NSERC CGS-M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Related Work</dc:title>
  <dc:creator>Anthony Tang</dc:creator>
  <cp:lastModifiedBy>Anthony Tang</cp:lastModifiedBy>
  <cp:revision>5</cp:revision>
  <dcterms:created xsi:type="dcterms:W3CDTF">2015-10-14T13:17:29Z</dcterms:created>
  <dcterms:modified xsi:type="dcterms:W3CDTF">2015-10-14T13:58:03Z</dcterms:modified>
</cp:coreProperties>
</file>

<file path=docProps/thumbnail.jpeg>
</file>